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tmp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5" r:id="rId1"/>
  </p:sldMasterIdLst>
  <p:notesMasterIdLst>
    <p:notesMasterId r:id="rId18"/>
  </p:notesMasterIdLst>
  <p:handoutMasterIdLst>
    <p:handoutMasterId r:id="rId19"/>
  </p:handoutMasterIdLst>
  <p:sldIdLst>
    <p:sldId id="258" r:id="rId2"/>
    <p:sldId id="271" r:id="rId3"/>
    <p:sldId id="282" r:id="rId4"/>
    <p:sldId id="265" r:id="rId5"/>
    <p:sldId id="283" r:id="rId6"/>
    <p:sldId id="272" r:id="rId7"/>
    <p:sldId id="276" r:id="rId8"/>
    <p:sldId id="267" r:id="rId9"/>
    <p:sldId id="284" r:id="rId10"/>
    <p:sldId id="278" r:id="rId11"/>
    <p:sldId id="280" r:id="rId12"/>
    <p:sldId id="281" r:id="rId13"/>
    <p:sldId id="269" r:id="rId14"/>
    <p:sldId id="277" r:id="rId15"/>
    <p:sldId id="279" r:id="rId16"/>
    <p:sldId id="263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898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02" autoAdjust="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9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4B44E-40A3-0E46-B16A-9BF1250A248B}" type="datetimeFigureOut">
              <a:rPr lang="en-US" smtClean="0"/>
              <a:t>11/4/15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F1604-CF25-2840-A4A3-96CDE3604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57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AD16C-2DB4-6642-BAD4-9ED973A087A0}" type="datetimeFigureOut">
              <a:rPr lang="en-US" smtClean="0"/>
              <a:t>11/4/15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BF589-3978-3C45-966B-D7B7A71F2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416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90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93646-386C-3B41-9EAE-BBB1E865D90D}" type="datetime1">
              <a:rPr lang="en-US" smtClean="0"/>
              <a:t>11/4/15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11/04/2015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1341" y="449005"/>
            <a:ext cx="7808976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2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Advanced Programming Lesson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205" y="1532427"/>
            <a:ext cx="7754112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6689471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41" y="1298762"/>
            <a:ext cx="4069080" cy="1162050"/>
          </a:xfrm>
          <a:noFill/>
        </p:spPr>
        <p:txBody>
          <a:bodyPr anchor="b">
            <a:noAutofit/>
          </a:bodyPr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567" y="914400"/>
            <a:ext cx="4069080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941" y="2456329"/>
            <a:ext cx="4069080" cy="318247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67BFD-9278-904E-AB61-ACB71B10F30F}" type="datetime1">
              <a:rPr lang="en-US" smtClean="0"/>
              <a:t>11/4/15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11/04/2015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55465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800600"/>
            <a:ext cx="8360242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199"/>
            <a:ext cx="8577072" cy="43525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67338"/>
            <a:ext cx="8304213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CB1D1-3891-BB42-9B6C-9CC753DE4B04}" type="datetime1">
              <a:rPr lang="en-US" smtClean="0"/>
              <a:t>11/4/15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11/04/2015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7940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284163" y="4280647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778189"/>
            <a:ext cx="8360242" cy="566738"/>
          </a:xfrm>
          <a:noFill/>
        </p:spPr>
        <p:txBody>
          <a:bodyPr anchor="b">
            <a:normAutofit/>
          </a:bodyPr>
          <a:lstStyle>
            <a:lvl1pPr algn="l">
              <a:defRPr sz="2800" b="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200"/>
            <a:ext cx="8577072" cy="38221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44927"/>
            <a:ext cx="8304213" cy="804862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180CC-E6E3-3049-B90E-C45193EAED0B}" type="datetime1">
              <a:rPr lang="en-US" smtClean="0"/>
              <a:t>11/4/15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11/04/2015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568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14400"/>
            <a:ext cx="5195047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8EC52-C61E-9448-AAAB-0B5BBAE16389}" type="datetime1">
              <a:rPr lang="en-US" smtClean="0"/>
              <a:t>11/4/15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11/04/2015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4163" y="4267200"/>
            <a:ext cx="2743200" cy="212015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1" y="4953001"/>
            <a:ext cx="2472017" cy="124609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764" y="4419600"/>
            <a:ext cx="2475395" cy="510988"/>
          </a:xfrm>
          <a:noFill/>
        </p:spPr>
        <p:txBody>
          <a:bodyPr anchor="b">
            <a:norm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84164" y="594360"/>
            <a:ext cx="2743200" cy="36758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grpSp>
        <p:nvGrpSpPr>
          <p:cNvPr id="8" name="Group 14"/>
          <p:cNvGrpSpPr/>
          <p:nvPr/>
        </p:nvGrpSpPr>
        <p:grpSpPr>
          <a:xfrm>
            <a:off x="284163" y="461682"/>
            <a:ext cx="8576373" cy="137411"/>
            <a:chOff x="284163" y="1759424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504394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21013" y="4801575"/>
            <a:ext cx="583723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1661" y="4800600"/>
            <a:ext cx="5691651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21014" y="457199"/>
            <a:ext cx="5833872" cy="435254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69805" y="5367338"/>
            <a:ext cx="5653507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95FE6-30E9-AD4D-8A59-5E1267973CAF}" type="datetime1">
              <a:rPr lang="en-US" smtClean="0"/>
              <a:t>11/4/15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11/04/2015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/>
          </p:nvPr>
        </p:nvSpPr>
        <p:spPr>
          <a:xfrm>
            <a:off x="284164" y="457200"/>
            <a:ext cx="2736850" cy="290779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>
            <a:off x="284164" y="3364992"/>
            <a:ext cx="2736850" cy="289864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93103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5CB5-1AE7-6C4C-9B94-DECEF8FDA1CB}" type="datetime1">
              <a:rPr lang="en-US" smtClean="0"/>
              <a:t>11/4/15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11/04/2015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38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313882" y="2857535"/>
            <a:ext cx="5934615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5124" y="473075"/>
            <a:ext cx="969264" cy="5921375"/>
          </a:xfrm>
        </p:spPr>
        <p:txBody>
          <a:bodyPr vert="eaVert"/>
          <a:lstStyle>
            <a:lvl1pPr algn="l">
              <a:defRPr sz="3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BB07-53B5-D84D-A236-92EE84CE2B0F}" type="datetime1">
              <a:rPr lang="en-US" smtClean="0"/>
              <a:t>11/4/15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11/04/2015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4658724" y="3355723"/>
            <a:ext cx="5934456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73975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574087" cy="399256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97B31-C962-F540-B705-9511B7DC2BE5}" type="datetime1">
              <a:rPr lang="en-US" smtClean="0"/>
              <a:t>11/4/15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11/04/2015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420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B64A0-7219-C04C-8EDA-D9A5F35ACB74}" type="datetime1">
              <a:rPr lang="en-US" smtClean="0"/>
              <a:t>11/4/15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11/04/2015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2017058"/>
            <a:ext cx="8574087" cy="4377391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20" y="1532965"/>
            <a:ext cx="7754284" cy="484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grpSp>
        <p:nvGrpSpPr>
          <p:cNvPr id="7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11" name="Rectangle 10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633" y="444728"/>
            <a:ext cx="7810967" cy="1088237"/>
          </a:xfrm>
          <a:noFill/>
        </p:spPr>
        <p:txBody>
          <a:bodyPr bIns="45720" anchor="b" anchorCtr="0">
            <a:normAutofit/>
          </a:bodyPr>
          <a:lstStyle>
            <a:lvl1pPr algn="l">
              <a:lnSpc>
                <a:spcPts val="4600"/>
              </a:lnSpc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47339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4814125"/>
            <a:ext cx="7772400" cy="1051560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2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5861304"/>
            <a:ext cx="7735824" cy="402336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C7A55-6D94-824B-A6B3-404B00237D56}" type="datetime1">
              <a:rPr lang="en-US" smtClean="0"/>
              <a:t>11/4/15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11/04/2015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837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443754"/>
            <a:ext cx="8574087" cy="437029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701EA-BEE1-EE44-B5F9-66CFCDA1D732}" type="datetime1">
              <a:rPr lang="en-US" smtClean="0"/>
              <a:t>11/4/15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6" y="4814047"/>
            <a:ext cx="7772400" cy="1048871"/>
          </a:xfrm>
          <a:noFill/>
        </p:spPr>
        <p:txBody>
          <a:bodyPr anchor="b" anchorCtr="0">
            <a:normAutofit/>
          </a:bodyPr>
          <a:lstStyle>
            <a:lvl1pPr algn="l">
              <a:defRPr sz="4200" b="0" i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47" y="5862918"/>
            <a:ext cx="7732059" cy="403412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27435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9" name="Group 8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4D771-2494-EC42-B746-5FE4E2FFFBDF}" type="datetime1">
              <a:rPr lang="en-US" smtClean="0"/>
              <a:t>11/4/15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640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2" name="Rectangle 11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135C0-6A5C-9544-9FA1-C5DE3F467319}" type="datetime1">
              <a:rPr lang="en-US" smtClean="0"/>
              <a:t>11/4/15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11/04/2015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2272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8" name="Rectangle 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F1376-9E87-AB4A-BB5F-18A4ADCC6BE1}" type="datetime1">
              <a:rPr lang="en-US" smtClean="0"/>
              <a:t>11/4/15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11/04/2015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375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17642-703D-8D42-BFE0-D4341EC68E17}" type="datetime1">
              <a:rPr lang="en-US" smtClean="0"/>
              <a:t>11/4/15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11/04/2015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6" name="Rectangle 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48092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503" y="2133600"/>
            <a:ext cx="7076747" cy="399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4936" y="643703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6D3C6975-C189-8D42-9E8E-14EB0CE8295A}" type="datetime1">
              <a:rPr lang="en-US" smtClean="0"/>
              <a:t>11/4/15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smtClean="0"/>
              <a:t>©2015 EV3Lessons.com, Last edit 11/04/2015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6459" y="167347"/>
            <a:ext cx="630621" cy="359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57708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  <p:sldLayoutId id="2147483848" r:id="rId13"/>
    <p:sldLayoutId id="2147483849" r:id="rId14"/>
    <p:sldLayoutId id="2147483850" r:id="rId15"/>
    <p:sldLayoutId id="2147483851" r:id="rId16"/>
  </p:sldLayoutIdLst>
  <p:timing>
    <p:tnLst>
      <p:par>
        <p:cTn id="1" dur="indefinite" restart="never" nodeType="tmRoot"/>
      </p:par>
    </p:tnLst>
  </p:timing>
  <p:hf hdr="0" dt="0"/>
  <p:txStyles>
    <p:titleStyle>
      <a:lvl1pPr algn="r" defTabSz="914400" rtl="0" eaLnBrk="1" latinLnBrk="0" hangingPunct="1">
        <a:spcBef>
          <a:spcPct val="0"/>
        </a:spcBef>
        <a:buNone/>
        <a:defRPr sz="4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m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m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ev3lessons.com/translations/en-us/advanced/SyncBeams.pdf" TargetMode="External"/><Relationship Id="rId4" Type="http://schemas.openxmlformats.org/officeDocument/2006/relationships/hyperlink" Target="http://ev3lessons.com/translations/en-us/advanced/SyncBeams.ev3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v3lessons.com/translations/en-us/advanced/SyncBeams.ppt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576397" y="5994881"/>
            <a:ext cx="3749229" cy="484094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By Droids Robotics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9698" y="2974369"/>
            <a:ext cx="8609661" cy="1088237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Squaring or Aligning on a Line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9321" y="476174"/>
            <a:ext cx="5252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ADVANCED EV3 PROGRAMMING LESSON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8" name="Picture 7" descr="EV3Lessons.com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81452" y="599943"/>
            <a:ext cx="2940317" cy="109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849" y="5180534"/>
            <a:ext cx="1389548" cy="132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2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Improving Your Align </a:t>
            </a:r>
            <a:r>
              <a:rPr lang="en-US" dirty="0"/>
              <a:t>C</a:t>
            </a:r>
            <a:r>
              <a:rPr lang="en-US" dirty="0" smtClean="0"/>
              <a:t>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1930950"/>
            <a:ext cx="8574087" cy="4202577"/>
          </a:xfrm>
        </p:spPr>
        <p:txBody>
          <a:bodyPr>
            <a:normAutofit/>
          </a:bodyPr>
          <a:lstStyle/>
          <a:p>
            <a:r>
              <a:rPr lang="en-US" dirty="0" smtClean="0"/>
              <a:t>What do you notice about the solution we just presented?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robot isn’t quite straight (aligned) at the end of it.  </a:t>
            </a:r>
          </a:p>
          <a:p>
            <a:pPr lvl="1"/>
            <a:r>
              <a:rPr lang="en-US" dirty="0" smtClean="0"/>
              <a:t>Both color sensors are on the line, but the robot stops at an angle.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Challenge Continued: Think about how you can improve this code so that the robot ends straighter </a:t>
            </a:r>
          </a:p>
          <a:p>
            <a:pPr lvl="1"/>
            <a:r>
              <a:rPr lang="en-US" dirty="0" smtClean="0"/>
              <a:t>Hint: Can you repeat the last process by looking for </a:t>
            </a:r>
            <a:r>
              <a:rPr lang="en-US" b="1" dirty="0" smtClean="0"/>
              <a:t>white</a:t>
            </a:r>
            <a:r>
              <a:rPr lang="en-US" dirty="0" smtClean="0"/>
              <a:t>? </a:t>
            </a:r>
          </a:p>
          <a:p>
            <a:pPr lvl="1"/>
            <a:r>
              <a:rPr lang="en-US" dirty="0" smtClean="0"/>
              <a:t>This assumes that the black line we were straightening out on has white on both sides.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11/04/2015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10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4919389" y="5861674"/>
            <a:ext cx="2810422" cy="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44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reen Clippi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0020" y="2088855"/>
            <a:ext cx="3379617" cy="18739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Improved Solution: Create a My Block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11/04/2015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11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64799" y="2038302"/>
            <a:ext cx="2764838" cy="20341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00B0F0"/>
                </a:solidFill>
              </a:rPr>
              <a:t>A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5825" y="2139518"/>
            <a:ext cx="317820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sz="2400" dirty="0" smtClean="0">
                <a:solidFill>
                  <a:srgbClr val="00B0F0"/>
                </a:solidFill>
              </a:rPr>
              <a:t>Highlight all the blocks then go to My Block Builder</a:t>
            </a:r>
          </a:p>
          <a:p>
            <a:pPr marL="342900" indent="-342900">
              <a:buFont typeface="+mj-lt"/>
              <a:buAutoNum type="alphaUcPeriod"/>
            </a:pPr>
            <a:endParaRPr lang="en-US" sz="2400" dirty="0" smtClean="0">
              <a:solidFill>
                <a:srgbClr val="00B050"/>
              </a:solidFill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sz="2400" dirty="0" smtClean="0">
                <a:solidFill>
                  <a:srgbClr val="FF0000"/>
                </a:solidFill>
              </a:rPr>
              <a:t>Add 2 inputs: one for power and one for color</a:t>
            </a:r>
            <a:r>
              <a:rPr lang="en-US" sz="2400" dirty="0" smtClean="0">
                <a:solidFill>
                  <a:srgbClr val="00B050"/>
                </a:solidFill>
              </a:rPr>
              <a:t> </a:t>
            </a:r>
          </a:p>
          <a:p>
            <a:pPr marL="342900" indent="-342900">
              <a:buFont typeface="+mj-lt"/>
              <a:buAutoNum type="alphaUcPeriod"/>
            </a:pPr>
            <a:endParaRPr lang="en-US" sz="2400" dirty="0" smtClean="0">
              <a:solidFill>
                <a:srgbClr val="00B050"/>
              </a:solidFill>
            </a:endParaRPr>
          </a:p>
          <a:p>
            <a:r>
              <a:rPr lang="en-US" sz="2400" dirty="0"/>
              <a:t>Refer to the My Blocks with Inputs &amp; Outputs lesson if you need help setting up the My Block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86905" y="4567572"/>
            <a:ext cx="426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B</a:t>
            </a:r>
            <a:endParaRPr lang="en-US" sz="2800" b="1" dirty="0">
              <a:solidFill>
                <a:srgbClr val="FF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533215" y="4409246"/>
            <a:ext cx="2588048" cy="2210347"/>
            <a:chOff x="5150233" y="3522380"/>
            <a:chExt cx="3471536" cy="309721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50233" y="3522380"/>
              <a:ext cx="3471536" cy="3097214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5663954" y="4767308"/>
              <a:ext cx="248574" cy="71022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755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Improved Solution: Wire My Block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560" y="4788932"/>
            <a:ext cx="8103648" cy="15230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C. Wire the inputs in the grey block. The </a:t>
            </a:r>
            <a:r>
              <a:rPr lang="en-US" dirty="0" smtClean="0">
                <a:solidFill>
                  <a:srgbClr val="00B050"/>
                </a:solidFill>
              </a:rPr>
              <a:t>color input </a:t>
            </a:r>
            <a:r>
              <a:rPr lang="en-US" dirty="0">
                <a:solidFill>
                  <a:srgbClr val="00B050"/>
                </a:solidFill>
              </a:rPr>
              <a:t>connects to </a:t>
            </a:r>
            <a:r>
              <a:rPr lang="en-US" dirty="0" smtClean="0">
                <a:solidFill>
                  <a:srgbClr val="00B050"/>
                </a:solidFill>
              </a:rPr>
              <a:t>both the color input in both Wait Blocks. </a:t>
            </a:r>
            <a:r>
              <a:rPr lang="en-US" dirty="0">
                <a:solidFill>
                  <a:srgbClr val="00B050"/>
                </a:solidFill>
              </a:rPr>
              <a:t>The power </a:t>
            </a:r>
            <a:r>
              <a:rPr lang="en-US" dirty="0" smtClean="0">
                <a:solidFill>
                  <a:srgbClr val="00B050"/>
                </a:solidFill>
              </a:rPr>
              <a:t>value goes </a:t>
            </a:r>
            <a:r>
              <a:rPr lang="en-US" dirty="0">
                <a:solidFill>
                  <a:srgbClr val="00B050"/>
                </a:solidFill>
              </a:rPr>
              <a:t>into </a:t>
            </a:r>
            <a:r>
              <a:rPr lang="en-US" dirty="0" smtClean="0">
                <a:solidFill>
                  <a:srgbClr val="00B050"/>
                </a:solidFill>
              </a:rPr>
              <a:t>the power input in both </a:t>
            </a:r>
            <a:r>
              <a:rPr lang="en-US" dirty="0">
                <a:solidFill>
                  <a:srgbClr val="00B050"/>
                </a:solidFill>
              </a:rPr>
              <a:t>Move Steering </a:t>
            </a:r>
            <a:r>
              <a:rPr lang="en-US" dirty="0" smtClean="0">
                <a:solidFill>
                  <a:srgbClr val="00B050"/>
                </a:solidFill>
              </a:rPr>
              <a:t>Blocks.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11/04/2015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3998" y="1790273"/>
            <a:ext cx="5634415" cy="296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2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520" y="549257"/>
            <a:ext cx="8245475" cy="918498"/>
          </a:xfrm>
          <a:noFill/>
        </p:spPr>
        <p:txBody>
          <a:bodyPr>
            <a:normAutofit fontScale="90000"/>
          </a:bodyPr>
          <a:lstStyle/>
          <a:p>
            <a:r>
              <a:rPr lang="en-US" dirty="0" smtClean="0"/>
              <a:t>Improved Solution: My Block With Dual Stage Fix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11/04/2015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520" y="1775626"/>
            <a:ext cx="6917712" cy="445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701040"/>
            <a:ext cx="8245475" cy="701040"/>
          </a:xfrm>
          <a:noFill/>
        </p:spPr>
        <p:txBody>
          <a:bodyPr>
            <a:normAutofit fontScale="90000"/>
          </a:bodyPr>
          <a:lstStyle/>
          <a:p>
            <a:r>
              <a:rPr lang="en-US" dirty="0" smtClean="0"/>
              <a:t>Tips for Success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42327"/>
            <a:ext cx="8245474" cy="4373563"/>
          </a:xfrm>
        </p:spPr>
        <p:txBody>
          <a:bodyPr>
            <a:normAutofit/>
          </a:bodyPr>
          <a:lstStyle/>
          <a:p>
            <a:r>
              <a:rPr lang="en-US" dirty="0" smtClean="0"/>
              <a:t>You will get better results </a:t>
            </a:r>
          </a:p>
          <a:p>
            <a:pPr lvl="1"/>
            <a:r>
              <a:rPr lang="en-US" dirty="0" smtClean="0"/>
              <a:t>….if your color sensors are about 1cm from the ground</a:t>
            </a:r>
          </a:p>
          <a:p>
            <a:pPr lvl="1"/>
            <a:r>
              <a:rPr lang="en-US" dirty="0" smtClean="0"/>
              <a:t>….if you shield your color sensors</a:t>
            </a:r>
          </a:p>
          <a:p>
            <a:pPr lvl="1"/>
            <a:r>
              <a:rPr lang="en-US" dirty="0" smtClean="0"/>
              <a:t>….if you don’t come at the line at steep angles</a:t>
            </a:r>
          </a:p>
          <a:p>
            <a:pPr lvl="1"/>
            <a:r>
              <a:rPr lang="en-US" dirty="0" smtClean="0"/>
              <a:t>….if you keep your color sensors spread apart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11/04/2015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Guide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425" y="2133600"/>
            <a:ext cx="8457825" cy="399256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What does Aligning on a Line/Squaring mean?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/>
              <a:t>Ans. It means when your robot comes at an angle, it can use a line to straighten out</a:t>
            </a:r>
          </a:p>
          <a:p>
            <a:pPr marL="457200" indent="-457200"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Why does Squaring help when you travel long distances?</a:t>
            </a:r>
          </a:p>
          <a:p>
            <a:pPr marL="460375" lvl="1" indent="0">
              <a:buNone/>
            </a:pPr>
            <a:r>
              <a:rPr lang="en-US" dirty="0" smtClean="0"/>
              <a:t>Ans. Robots do not move accurately/straight.  Squaring  can help you know where you are and straighten out.</a:t>
            </a:r>
          </a:p>
          <a:p>
            <a:pPr marL="457200"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Why might it be useful to repeat the alignment process multiple times?</a:t>
            </a:r>
          </a:p>
          <a:p>
            <a:pPr marL="460375" lvl="1" indent="0">
              <a:buNone/>
            </a:pPr>
            <a:r>
              <a:rPr lang="en-US" dirty="0" smtClean="0"/>
              <a:t>Ans. Your robot will get straighter each time </a:t>
            </a:r>
            <a:r>
              <a:rPr lang="en-US" smtClean="0"/>
              <a:t>you repeat</a:t>
            </a:r>
            <a:endParaRPr lang="en-US" dirty="0" smtClean="0"/>
          </a:p>
          <a:p>
            <a:pPr marL="457200" indent="-457200">
              <a:buAutoNum type="arabicPeriod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11/04/2015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22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>
                <a:latin typeface="+mn-lt"/>
              </a:rPr>
              <a:t>Credits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2" y="1915912"/>
            <a:ext cx="8574087" cy="3581400"/>
          </a:xfrm>
        </p:spPr>
        <p:txBody>
          <a:bodyPr>
            <a:normAutofit/>
          </a:bodyPr>
          <a:lstStyle/>
          <a:p>
            <a:r>
              <a:rPr lang="en-US" dirty="0"/>
              <a:t>This tutorial was created by Sanjay Seshan and Arvind Seshan from Droids Robotics.</a:t>
            </a:r>
          </a:p>
          <a:p>
            <a:pPr lvl="1"/>
            <a:r>
              <a:rPr lang="en-US" dirty="0" smtClean="0"/>
              <a:t>Author’s Email: team@droidsrobotics.org</a:t>
            </a:r>
          </a:p>
          <a:p>
            <a:r>
              <a:rPr lang="en-US" dirty="0" smtClean="0"/>
              <a:t>More lessons at www.ev3lessons.com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11/04/2015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16</a:t>
            </a:fld>
            <a:endParaRPr 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199" y="5391957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NonCommercial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ShareAlike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 4.0 International License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2" descr="Creative Commons Licens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2487" y="4160675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39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201" y="574383"/>
            <a:ext cx="8245475" cy="885369"/>
          </a:xfrm>
          <a:noFill/>
        </p:spPr>
        <p:txBody>
          <a:bodyPr/>
          <a:lstStyle/>
          <a:p>
            <a:r>
              <a:rPr lang="en-US" dirty="0" smtClean="0"/>
              <a:t>Lesson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00522"/>
            <a:ext cx="8245474" cy="4378114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AutoNum type="arabicParenR"/>
            </a:pPr>
            <a:r>
              <a:rPr lang="en-US" dirty="0" smtClean="0"/>
              <a:t>Learn how to get your robot to square up (straighten out) when it comes to a line</a:t>
            </a:r>
          </a:p>
          <a:p>
            <a:pPr marL="457200" indent="-457200">
              <a:buAutoNum type="arabicParenR"/>
            </a:pPr>
            <a:r>
              <a:rPr lang="en-US" dirty="0" smtClean="0"/>
              <a:t>Learn how squaring (also known as aligning on a line) can help the robot navigate</a:t>
            </a:r>
          </a:p>
          <a:p>
            <a:pPr marL="457200" indent="-457200">
              <a:buAutoNum type="arabicParenR"/>
            </a:pPr>
            <a:r>
              <a:rPr lang="en-US" dirty="0" smtClean="0"/>
              <a:t>Learn how to improve initial code</a:t>
            </a:r>
            <a:r>
              <a:rPr lang="en-US" dirty="0"/>
              <a:t> </a:t>
            </a:r>
            <a:r>
              <a:rPr lang="en-US" dirty="0" smtClean="0"/>
              <a:t>for aligning by repeating a technique</a:t>
            </a:r>
          </a:p>
          <a:p>
            <a:pPr marL="457200" indent="-457200">
              <a:buAutoNum type="arabicParenR"/>
            </a:pPr>
            <a:r>
              <a:rPr lang="en-US" dirty="0" smtClean="0"/>
              <a:t>Practice creating a useful My Block</a:t>
            </a:r>
          </a:p>
          <a:p>
            <a:pPr marL="457200" indent="-457200">
              <a:buAutoNum type="arabicParenR"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Prerequisites: </a:t>
            </a:r>
            <a:r>
              <a:rPr lang="en-US" dirty="0" smtClean="0"/>
              <a:t>My Blocks with Inputs &amp; Outputs, </a:t>
            </a:r>
            <a:r>
              <a:rPr lang="en-US" dirty="0"/>
              <a:t>D</a:t>
            </a:r>
            <a:r>
              <a:rPr lang="en-US" dirty="0" smtClean="0"/>
              <a:t>ata </a:t>
            </a:r>
            <a:r>
              <a:rPr lang="en-US" dirty="0"/>
              <a:t>W</a:t>
            </a:r>
            <a:r>
              <a:rPr lang="en-US" dirty="0" smtClean="0"/>
              <a:t>ires, Parallel Beams, Parallel Beams Synchronization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199" y="6492875"/>
            <a:ext cx="5496497" cy="283845"/>
          </a:xfrm>
        </p:spPr>
        <p:txBody>
          <a:bodyPr/>
          <a:lstStyle/>
          <a:p>
            <a:r>
              <a:rPr lang="en-US" smtClean="0"/>
              <a:t>©2015 EV3Lessons.com, Last edit 11/04/2015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58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Motor Movements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716" y="2113940"/>
            <a:ext cx="8574087" cy="3992563"/>
          </a:xfrm>
        </p:spPr>
        <p:txBody>
          <a:bodyPr/>
          <a:lstStyle/>
          <a:p>
            <a:r>
              <a:rPr lang="en-US" dirty="0" smtClean="0"/>
              <a:t>Move Steering lets you control both motors at the same time</a:t>
            </a:r>
          </a:p>
          <a:p>
            <a:r>
              <a:rPr lang="en-US" dirty="0" smtClean="0"/>
              <a:t>What if you want to move or stop one motor at a time?</a:t>
            </a:r>
          </a:p>
          <a:p>
            <a:pPr lvl="1"/>
            <a:r>
              <a:rPr lang="en-US" dirty="0" smtClean="0"/>
              <a:t>Use the Large Motor Block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11/04/2015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98" y="3987262"/>
            <a:ext cx="3739256" cy="17557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954" y="4009659"/>
            <a:ext cx="4924327" cy="15542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77108" y="5375223"/>
            <a:ext cx="302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Large Motor Block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09526" y="5442438"/>
            <a:ext cx="492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Large motor block in ON mode    /     OFF mode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5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 rot="16200000">
            <a:off x="5520728" y="3385073"/>
            <a:ext cx="4339874" cy="1277355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95000"/>
                  <a:shade val="70000"/>
                  <a:satMod val="150000"/>
                  <a:alpha val="0"/>
                </a:schemeClr>
              </a:gs>
              <a:gs pos="100000">
                <a:schemeClr val="accent3">
                  <a:tint val="100000"/>
                  <a:shade val="100000"/>
                  <a:satMod val="1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201" y="574383"/>
            <a:ext cx="8245475" cy="885369"/>
          </a:xfrm>
          <a:noFill/>
        </p:spPr>
        <p:txBody>
          <a:bodyPr/>
          <a:lstStyle/>
          <a:p>
            <a:r>
              <a:rPr lang="en-US" dirty="0" smtClean="0"/>
              <a:t>Why Align on a Line?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20" y="1800521"/>
            <a:ext cx="6303838" cy="4692353"/>
          </a:xfrm>
        </p:spPr>
        <p:txBody>
          <a:bodyPr>
            <a:normAutofit/>
          </a:bodyPr>
          <a:lstStyle/>
          <a:p>
            <a:r>
              <a:rPr lang="en-US" dirty="0" smtClean="0"/>
              <a:t>Aligning on a line helps the robot navigate</a:t>
            </a:r>
          </a:p>
          <a:p>
            <a:pPr lvl="1"/>
            <a:r>
              <a:rPr lang="en-US" dirty="0"/>
              <a:t>Robots get </a:t>
            </a:r>
            <a:r>
              <a:rPr lang="en-US" dirty="0" smtClean="0"/>
              <a:t>angled as </a:t>
            </a:r>
            <a:r>
              <a:rPr lang="en-US" dirty="0"/>
              <a:t>they travel farther </a:t>
            </a:r>
            <a:r>
              <a:rPr lang="en-US" dirty="0" smtClean="0"/>
              <a:t>or turn (</a:t>
            </a:r>
            <a:r>
              <a:rPr lang="en-US" dirty="0"/>
              <a:t>the error accumulates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Aligning on a line can straighten out a robot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Aligning can tell a robot where it is when it has to travel far</a:t>
            </a:r>
          </a:p>
          <a:p>
            <a:r>
              <a:rPr lang="en-US" dirty="0"/>
              <a:t>Example Goal: Your robot must deliver an object only inside a small END area.  The distance between start and end is 8 </a:t>
            </a:r>
            <a:r>
              <a:rPr lang="en-US" dirty="0" smtClean="0"/>
              <a:t>feet</a:t>
            </a:r>
          </a:p>
          <a:p>
            <a:pPr lvl="1"/>
            <a:r>
              <a:rPr lang="en-US" dirty="0" smtClean="0"/>
              <a:t>Do you think your robot can travel 8 feet and continue to be straight?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199" y="6492875"/>
            <a:ext cx="5496497" cy="283845"/>
          </a:xfrm>
        </p:spPr>
        <p:txBody>
          <a:bodyPr/>
          <a:lstStyle/>
          <a:p>
            <a:r>
              <a:rPr lang="en-US" smtClean="0"/>
              <a:t>©2015 EV3Lessons.com, Last edit 11/04/2015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4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rot="16200000" flipV="1">
            <a:off x="7673080" y="4274572"/>
            <a:ext cx="0" cy="720841"/>
          </a:xfrm>
          <a:prstGeom prst="line">
            <a:avLst/>
          </a:prstGeom>
          <a:ln w="762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409917" y="1921354"/>
            <a:ext cx="415539" cy="26161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n>
                  <a:solidFill>
                    <a:schemeClr val="tx1"/>
                  </a:solidFill>
                </a:ln>
              </a:rPr>
              <a:t>End</a:t>
            </a:r>
            <a:endParaRPr lang="en-US" sz="11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42202" y="5703555"/>
            <a:ext cx="691299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 flipH="1" flipV="1">
            <a:off x="8534782" y="1800522"/>
            <a:ext cx="34322" cy="4423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580545" y="3350306"/>
            <a:ext cx="453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8ft</a:t>
            </a:r>
            <a:endParaRPr lang="en-US" sz="1600" dirty="0"/>
          </a:p>
        </p:txBody>
      </p:sp>
      <p:cxnSp>
        <p:nvCxnSpPr>
          <p:cNvPr id="29" name="Straight Connector 28"/>
          <p:cNvCxnSpPr/>
          <p:nvPr/>
        </p:nvCxnSpPr>
        <p:spPr>
          <a:xfrm rot="16200000" flipV="1">
            <a:off x="7673079" y="2893755"/>
            <a:ext cx="0" cy="720841"/>
          </a:xfrm>
          <a:prstGeom prst="line">
            <a:avLst/>
          </a:prstGeom>
          <a:ln w="762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15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Three Easy Steps to Align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805" y="1771615"/>
            <a:ext cx="8378850" cy="1241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smtClean="0">
                <a:solidFill>
                  <a:srgbClr val="FF0000"/>
                </a:solidFill>
              </a:rPr>
              <a:t>Challenge: </a:t>
            </a:r>
            <a:r>
              <a:rPr lang="en-US" sz="2800" b="1" dirty="0">
                <a:solidFill>
                  <a:srgbClr val="FF0000"/>
                </a:solidFill>
              </a:rPr>
              <a:t>M</a:t>
            </a:r>
            <a:r>
              <a:rPr lang="en-US" sz="2800" b="1" dirty="0" smtClean="0">
                <a:solidFill>
                  <a:srgbClr val="FF0000"/>
                </a:solidFill>
              </a:rPr>
              <a:t>ake the robot straighten out </a:t>
            </a:r>
            <a:r>
              <a:rPr lang="en-US" sz="2800" b="1" dirty="0">
                <a:solidFill>
                  <a:srgbClr val="FF0000"/>
                </a:solidFill>
              </a:rPr>
              <a:t/>
            </a:r>
            <a:br>
              <a:rPr lang="en-US" sz="2800" b="1" dirty="0">
                <a:solidFill>
                  <a:srgbClr val="FF0000"/>
                </a:solidFill>
              </a:rPr>
            </a:br>
            <a:r>
              <a:rPr lang="en-US" sz="2800" b="1" dirty="0" smtClean="0">
                <a:solidFill>
                  <a:srgbClr val="FF0000"/>
                </a:solidFill>
              </a:rPr>
              <a:t>(align/square up)</a:t>
            </a:r>
            <a:endParaRPr lang="en-US" sz="2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11/04/2015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5612963" y="2327286"/>
            <a:ext cx="0" cy="238794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 rot="1316347">
            <a:off x="6759516" y="3807930"/>
            <a:ext cx="852690" cy="830295"/>
            <a:chOff x="2063460" y="4684005"/>
            <a:chExt cx="852690" cy="830295"/>
          </a:xfrm>
        </p:grpSpPr>
        <p:sp>
          <p:nvSpPr>
            <p:cNvPr id="17" name="Rounded Rectangle 16"/>
            <p:cNvSpPr/>
            <p:nvPr/>
          </p:nvSpPr>
          <p:spPr>
            <a:xfrm>
              <a:off x="2063460" y="4805732"/>
              <a:ext cx="852690" cy="61684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310699" y="4684005"/>
              <a:ext cx="465666" cy="18344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310699" y="5330856"/>
              <a:ext cx="465666" cy="18344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085043" y="4854401"/>
              <a:ext cx="132679" cy="13267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079176" y="5209021"/>
              <a:ext cx="132679" cy="13267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 rot="1316347">
            <a:off x="5594596" y="3276699"/>
            <a:ext cx="852690" cy="830295"/>
            <a:chOff x="2063460" y="4684005"/>
            <a:chExt cx="852690" cy="830295"/>
          </a:xfrm>
        </p:grpSpPr>
        <p:sp>
          <p:nvSpPr>
            <p:cNvPr id="23" name="Rounded Rectangle 22"/>
            <p:cNvSpPr/>
            <p:nvPr/>
          </p:nvSpPr>
          <p:spPr>
            <a:xfrm>
              <a:off x="2063460" y="4805732"/>
              <a:ext cx="852690" cy="61684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310699" y="4684005"/>
              <a:ext cx="465666" cy="18344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310699" y="5330856"/>
              <a:ext cx="465666" cy="18344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2085043" y="4854401"/>
              <a:ext cx="132679" cy="13267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079176" y="5209021"/>
              <a:ext cx="132679" cy="13267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70933" y="2826729"/>
            <a:ext cx="484357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STEP 1: Start both motors</a:t>
            </a:r>
          </a:p>
          <a:p>
            <a:endParaRPr lang="en-US" sz="2000" dirty="0" smtClean="0"/>
          </a:p>
          <a:p>
            <a:r>
              <a:rPr lang="en-US" sz="2000" dirty="0" smtClean="0"/>
              <a:t>STEP 2: Stop one motor when the sensor on the corresponding side sees the line</a:t>
            </a:r>
          </a:p>
          <a:p>
            <a:endParaRPr lang="en-US" sz="2000" dirty="0" smtClean="0"/>
          </a:p>
          <a:p>
            <a:r>
              <a:rPr lang="en-US" sz="2000" dirty="0" smtClean="0"/>
              <a:t>STEP 3: Stop moving the second motor when the sensor on that side sees the line</a:t>
            </a:r>
          </a:p>
          <a:p>
            <a:pPr marL="342900" indent="-342900">
              <a:buAutoNum type="arabicPeriod"/>
            </a:pPr>
            <a:endParaRPr lang="en-US" sz="2000" dirty="0"/>
          </a:p>
          <a:p>
            <a:r>
              <a:rPr lang="en-US" sz="2000" dirty="0" smtClean="0"/>
              <a:t>Hints: Use a Large Motor Block, Use Parallel Beams, Use the Large Motor Block</a:t>
            </a:r>
          </a:p>
          <a:p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722071" y="5637007"/>
            <a:ext cx="2722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(This slide is animated)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12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7.40741E-7 L -0.12604 -0.075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02" y="-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320000">
                                      <p:cBhvr>
                                        <p:cTn id="1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Aligning Should Look Like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11/04/2015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6</a:t>
            </a:fld>
            <a:endParaRPr lang="en-US"/>
          </a:p>
        </p:txBody>
      </p:sp>
      <p:pic>
        <p:nvPicPr>
          <p:cNvPr id="7" name="20151103_10261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5451" b="4053"/>
          <a:stretch/>
        </p:blipFill>
        <p:spPr>
          <a:xfrm>
            <a:off x="1148279" y="1906061"/>
            <a:ext cx="6845854" cy="390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4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 About Our Solution: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11/04/2015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7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84163" y="1907235"/>
            <a:ext cx="8433669" cy="30078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Our solution uses 2 </a:t>
            </a:r>
            <a:r>
              <a:rPr lang="en-US" dirty="0"/>
              <a:t>Color Sensors (connected in Ports 1 and </a:t>
            </a:r>
            <a:r>
              <a:rPr lang="en-US" dirty="0" smtClean="0"/>
              <a:t>4)</a:t>
            </a:r>
            <a:r>
              <a:rPr lang="en-US" dirty="0"/>
              <a:t>. </a:t>
            </a:r>
          </a:p>
          <a:p>
            <a:r>
              <a:rPr lang="en-US" dirty="0" smtClean="0"/>
              <a:t>Our solution assumes that the color sensor on port 1 is next to the wheel on motor port B and color sensor on port 4 is next to the wheel on motor port C.</a:t>
            </a:r>
          </a:p>
          <a:p>
            <a:r>
              <a:rPr lang="en-US" dirty="0"/>
              <a:t>You should adjust the ports as </a:t>
            </a:r>
            <a:r>
              <a:rPr lang="en-US" dirty="0" smtClean="0"/>
              <a:t>needed</a:t>
            </a:r>
          </a:p>
          <a:p>
            <a:r>
              <a:rPr lang="en-US" dirty="0" smtClean="0"/>
              <a:t>Your color sensors should NOT be placed right next to each other (See red boxes below in robot image.  These are the color sensors.)</a:t>
            </a:r>
          </a:p>
          <a:p>
            <a:endParaRPr lang="en-US" sz="1600" dirty="0" smtClean="0"/>
          </a:p>
        </p:txBody>
      </p:sp>
      <p:sp>
        <p:nvSpPr>
          <p:cNvPr id="8" name="Rounded Rectangle 7"/>
          <p:cNvSpPr/>
          <p:nvPr/>
        </p:nvSpPr>
        <p:spPr>
          <a:xfrm>
            <a:off x="4385800" y="5406938"/>
            <a:ext cx="852690" cy="616846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389991" y="5315216"/>
            <a:ext cx="465666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296709" y="5480283"/>
            <a:ext cx="135117" cy="13509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00480" y="5856948"/>
            <a:ext cx="135117" cy="13509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439787" y="5932062"/>
            <a:ext cx="465666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4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/>
              <a:t>Basic Solution: Moving Until Line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11/04/2015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957" y="1992575"/>
            <a:ext cx="8608219" cy="361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1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Note: Synchronization &amp; </a:t>
            </a:r>
            <a:r>
              <a:rPr lang="en-US" dirty="0"/>
              <a:t>P</a:t>
            </a:r>
            <a:r>
              <a:rPr lang="en-US" dirty="0" smtClean="0"/>
              <a:t>arallel </a:t>
            </a:r>
            <a:r>
              <a:rPr lang="en-US" dirty="0"/>
              <a:t>B</a:t>
            </a:r>
            <a:r>
              <a:rPr lang="en-US" dirty="0" smtClean="0"/>
              <a:t>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2004164"/>
            <a:ext cx="8574087" cy="412199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When you have two or more beams you do not know when each beam will finish.</a:t>
            </a:r>
          </a:p>
          <a:p>
            <a:r>
              <a:rPr lang="en-US" dirty="0" smtClean="0"/>
              <a:t>If you wanted to move after the align finishes you might try to add a move block at the end of one of the beams.</a:t>
            </a:r>
          </a:p>
          <a:p>
            <a:pPr lvl="1"/>
            <a:r>
              <a:rPr lang="en-US" dirty="0" smtClean="0"/>
              <a:t>Note: This will not work because EV3 code will play your move block without waiting for the other beam to finish.</a:t>
            </a:r>
          </a:p>
          <a:p>
            <a:pPr lvl="1" fontAlgn="base"/>
            <a:r>
              <a:rPr lang="en-US" dirty="0" smtClean="0"/>
              <a:t>Solution: You need to synchronize your beams. To learn more about synchronization and solutions go to the Advanced EV3Lessons.com Lesson on Sync Beams: </a:t>
            </a:r>
            <a:r>
              <a:rPr lang="en-US" dirty="0">
                <a:hlinkClick r:id="rId2"/>
              </a:rPr>
              <a:t>PPTX</a:t>
            </a:r>
            <a:r>
              <a:rPr lang="en-US" dirty="0"/>
              <a:t>, </a:t>
            </a:r>
            <a:r>
              <a:rPr lang="en-US" dirty="0" smtClean="0">
                <a:hlinkClick r:id="rId3"/>
              </a:rPr>
              <a:t>PDF</a:t>
            </a:r>
            <a:r>
              <a:rPr lang="en-US" dirty="0"/>
              <a:t> </a:t>
            </a:r>
            <a:r>
              <a:rPr lang="en-US" dirty="0" smtClean="0"/>
              <a:t>, </a:t>
            </a:r>
            <a:r>
              <a:rPr lang="en-US" dirty="0" smtClean="0">
                <a:hlinkClick r:id="rId4"/>
              </a:rPr>
              <a:t>EV3 Code</a:t>
            </a:r>
            <a:endParaRPr lang="en-US" dirty="0"/>
          </a:p>
          <a:p>
            <a:pPr fontAlgn="base"/>
            <a:r>
              <a:rPr lang="en-US" dirty="0" smtClean="0"/>
              <a:t>The problem of synchronization can also be solved by making a My Block out of the align code.</a:t>
            </a:r>
          </a:p>
          <a:p>
            <a:pPr lvl="1" fontAlgn="base"/>
            <a:r>
              <a:rPr lang="en-US" dirty="0" smtClean="0"/>
              <a:t>My Blocks always wait for both beams to finish before exiting</a:t>
            </a:r>
          </a:p>
          <a:p>
            <a:pPr lvl="1" fontAlgn="base"/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11/04/2015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7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pectrum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4330</TotalTime>
  <Words>895</Words>
  <Application>Microsoft Macintosh PowerPoint</Application>
  <PresentationFormat>On-screen Show (4:3)</PresentationFormat>
  <Paragraphs>116</Paragraphs>
  <Slides>16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</vt:lpstr>
      <vt:lpstr>Corbel</vt:lpstr>
      <vt:lpstr>Helvetica Neue</vt:lpstr>
      <vt:lpstr>Wingdings</vt:lpstr>
      <vt:lpstr>Arial</vt:lpstr>
      <vt:lpstr>1_Spectrum</vt:lpstr>
      <vt:lpstr>Squaring or Aligning on a Line</vt:lpstr>
      <vt:lpstr>Lesson Objectives</vt:lpstr>
      <vt:lpstr>Review: Motor Movements</vt:lpstr>
      <vt:lpstr>Why Align on a Line?</vt:lpstr>
      <vt:lpstr>Three Easy Steps to Align</vt:lpstr>
      <vt:lpstr>What Aligning Should Look Like</vt:lpstr>
      <vt:lpstr>Notes About Our Solution:</vt:lpstr>
      <vt:lpstr>Basic Solution: Moving Until Line</vt:lpstr>
      <vt:lpstr>Note: Synchronization &amp; Parallel Beams</vt:lpstr>
      <vt:lpstr>Improving Your Align Code</vt:lpstr>
      <vt:lpstr>Improved Solution: Create a My Block</vt:lpstr>
      <vt:lpstr>Improved Solution: Wire My Block</vt:lpstr>
      <vt:lpstr>Improved Solution: My Block With Dual Stage Fix</vt:lpstr>
      <vt:lpstr>Tips for Success</vt:lpstr>
      <vt:lpstr>Discussion Guide</vt:lpstr>
      <vt:lpstr>Credits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Squaring Off or Aligning on a Line</dc:title>
  <dc:creator>Sanjay Seshan</dc:creator>
  <cp:lastModifiedBy>Srinivasan Seshan</cp:lastModifiedBy>
  <cp:revision>43</cp:revision>
  <cp:lastPrinted>2015-11-04T22:15:33Z</cp:lastPrinted>
  <dcterms:created xsi:type="dcterms:W3CDTF">2014-10-28T21:59:38Z</dcterms:created>
  <dcterms:modified xsi:type="dcterms:W3CDTF">2015-11-04T22:15:37Z</dcterms:modified>
</cp:coreProperties>
</file>